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5" r:id="rId6"/>
    <p:sldId id="267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D7EEA9E-0023-4204-88A7-B4F33A6C55D8}">
          <p14:sldIdLst>
            <p14:sldId id="262"/>
            <p14:sldId id="265"/>
            <p14:sldId id="267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A56"/>
    <a:srgbClr val="8E6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ena Simpson" userId="ab52fd6c-22b3-4905-9d89-e11b37591ab7" providerId="ADAL" clId="{F9256368-0854-4652-A7F1-8FE4EABF43D1}"/>
    <pc:docChg chg="modSld">
      <pc:chgData name="Athena Simpson" userId="ab52fd6c-22b3-4905-9d89-e11b37591ab7" providerId="ADAL" clId="{F9256368-0854-4652-A7F1-8FE4EABF43D1}" dt="2020-07-22T16:35:08.049" v="10" actId="6549"/>
      <pc:docMkLst>
        <pc:docMk/>
      </pc:docMkLst>
      <pc:sldChg chg="modSp mod">
        <pc:chgData name="Athena Simpson" userId="ab52fd6c-22b3-4905-9d89-e11b37591ab7" providerId="ADAL" clId="{F9256368-0854-4652-A7F1-8FE4EABF43D1}" dt="2020-07-22T16:35:08.049" v="10" actId="6549"/>
        <pc:sldMkLst>
          <pc:docMk/>
          <pc:sldMk cId="2962396751" sldId="269"/>
        </pc:sldMkLst>
        <pc:spChg chg="mod">
          <ac:chgData name="Athena Simpson" userId="ab52fd6c-22b3-4905-9d89-e11b37591ab7" providerId="ADAL" clId="{F9256368-0854-4652-A7F1-8FE4EABF43D1}" dt="2020-07-22T16:35:08.049" v="10" actId="6549"/>
          <ac:spMkLst>
            <pc:docMk/>
            <pc:sldMk cId="2962396751" sldId="269"/>
            <ac:spMk id="8" creationId="{65657AF0-1AF7-47D4-BBE4-408396F1B891}"/>
          </ac:spMkLst>
        </pc:spChg>
      </pc:sldChg>
    </pc:docChg>
  </pc:docChgLst>
  <pc:docChgLst>
    <pc:chgData name="Athena Simpson" userId="ab52fd6c-22b3-4905-9d89-e11b37591ab7" providerId="ADAL" clId="{B46ACA0C-AFA1-47DD-A63D-CA5971035401}"/>
    <pc:docChg chg="custSel modSld">
      <pc:chgData name="Athena Simpson" userId="ab52fd6c-22b3-4905-9d89-e11b37591ab7" providerId="ADAL" clId="{B46ACA0C-AFA1-47DD-A63D-CA5971035401}" dt="2019-11-27T13:49:13.169" v="0" actId="27636"/>
      <pc:docMkLst>
        <pc:docMk/>
      </pc:docMkLst>
      <pc:sldChg chg="modSp">
        <pc:chgData name="Athena Simpson" userId="ab52fd6c-22b3-4905-9d89-e11b37591ab7" providerId="ADAL" clId="{B46ACA0C-AFA1-47DD-A63D-CA5971035401}" dt="2019-11-27T13:49:13.169" v="0" actId="27636"/>
        <pc:sldMkLst>
          <pc:docMk/>
          <pc:sldMk cId="3525136027" sldId="270"/>
        </pc:sldMkLst>
        <pc:spChg chg="mod">
          <ac:chgData name="Athena Simpson" userId="ab52fd6c-22b3-4905-9d89-e11b37591ab7" providerId="ADAL" clId="{B46ACA0C-AFA1-47DD-A63D-CA5971035401}" dt="2019-11-27T13:49:13.169" v="0" actId="27636"/>
          <ac:spMkLst>
            <pc:docMk/>
            <pc:sldMk cId="3525136027" sldId="270"/>
            <ac:spMk id="7" creationId="{AC1F9AAA-AE8C-4581-B479-95A50145950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B3934-DC84-4827-A828-22B76836C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05BD0-0172-4B92-8690-A62C2E889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DBBF6-3811-41D5-B576-14F8D2C3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305F-4A46-4347-801F-28F3CD292D3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FBC8-1F4C-41C8-91B8-5B51286C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754D3-4341-4D29-9CD7-FEF2E492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BB4A-05C0-4658-A14E-7DEB113D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6F4C-B894-41B2-B791-91BE0C20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4CED6-F669-4A7E-B10A-392C2FD26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4DBE1-B3F7-476F-956C-D6B5DDC9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305F-4A46-4347-801F-28F3CD292D3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E9EFD-2BE9-40EE-81D3-F7A377D2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8A912-0B9E-4810-BF25-3640D88FE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BB4A-05C0-4658-A14E-7DEB113D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9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8E5CF6-5B32-4B32-8A29-9605F69EB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7B7D5-950D-4389-AF72-B1AC5AB0E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57923-1955-435B-B24F-47F3AC40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305F-4A46-4347-801F-28F3CD292D3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709B2-63E4-4350-9098-7CF01229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4B1D6-F5FF-4F63-B24D-266BFB61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BB4A-05C0-4658-A14E-7DEB113D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AB27F-02E4-4AF5-AEDC-E8E267B6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740F-074F-4440-84B8-7C4C1CCE3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DF623-9035-4A28-BFCF-594A745E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305F-4A46-4347-801F-28F3CD292D3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69012-EA78-4A08-9B8B-4CFEBB90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90ECC-037E-491F-B6E3-211AE47C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BB4A-05C0-4658-A14E-7DEB113D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0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EABF-C4D1-49C5-B199-9F583F32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E7DF3-6BD8-4BA2-9B15-3179FA462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FA99-AF30-4FF8-946C-5092559C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305F-4A46-4347-801F-28F3CD292D3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5421C-0096-46BD-87AA-246C7168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99014-ACEF-4D4F-AB45-B7D11096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BB4A-05C0-4658-A14E-7DEB113D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9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AC16-3980-48AA-A079-6FDF48FF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6B1C2-5E26-435E-9C84-C7158053A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F1FCB-AA11-49FB-ABFD-73B321776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FA32B-2F7F-47FE-B70B-5D6B2B1E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305F-4A46-4347-801F-28F3CD292D3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2FA83-D24A-42A6-AA47-76D02A44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94589-1D48-42A6-99DA-C00D075C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BB4A-05C0-4658-A14E-7DEB113D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5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FE82-1F7F-4D2D-821E-31C159F9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DDE17-E055-478E-B06F-03D813B7F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ABF0D-0DA2-4222-A626-F55F0CAC0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94723-42BC-4C76-A818-E08B4F68B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6955B-9826-4F62-8B90-6A1E6F090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F3BD9-17B2-46AD-A797-E48A8679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305F-4A46-4347-801F-28F3CD292D3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113629-4BD2-46E0-B764-E210D68A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FB74E-C067-42CB-A62C-807BBAA52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BB4A-05C0-4658-A14E-7DEB113D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940-34F2-4748-BA04-92027903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0CCAE-D3E8-4338-96E9-9DC37A05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305F-4A46-4347-801F-28F3CD292D3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398B6-406F-4E8D-A246-01ED90D1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51758-EFE5-4FE7-9F28-08CB4990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BB4A-05C0-4658-A14E-7DEB113D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0B9C0-4203-42B6-AD47-329FA67C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305F-4A46-4347-801F-28F3CD292D3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BCE9E-5147-4DDA-AE32-623504D3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09990-67A1-4984-8CDD-DFC38217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BB4A-05C0-4658-A14E-7DEB113D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853B1-6B4C-4495-B9E2-289703EC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01E1A-5A10-47CB-A013-C4B5A0566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EFEE8-C9BF-4E25-95F0-3CC9144F1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0A558-7D3A-4D4D-9D41-9E887749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305F-4A46-4347-801F-28F3CD292D3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88C01-918F-4CE7-8B6A-5604DBB4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73913-55D7-410C-9141-76B7B326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BB4A-05C0-4658-A14E-7DEB113D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8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1B54-0A56-432D-8C10-156CB3F3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98F0F-B805-4359-B204-1889A152E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5354C-3084-48A1-A837-3FD8D9689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0550E-3621-4331-A586-0F1F3895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305F-4A46-4347-801F-28F3CD292D3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46C9-E293-4CB4-BC15-832B511F4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49492-FF82-4CEE-A56B-4606ACBE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BB4A-05C0-4658-A14E-7DEB113D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9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0A5ACE-82DC-43CD-93A4-78CC8B22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55A3B-75C3-47E5-978A-9AB8FC80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B292D-3159-4329-B3E2-7009DDBE5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7305F-4A46-4347-801F-28F3CD292D3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3A2FD-9E10-465B-B2A1-B702B296D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ACE50-9393-45D4-8EE2-AF1A65322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BB4A-05C0-4658-A14E-7DEB113D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n@iowaschoolfinance.com" TargetMode="External"/><Relationship Id="rId2" Type="http://schemas.openxmlformats.org/officeDocument/2006/relationships/hyperlink" Target="mailto:jen@iowaschoolfinance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don.krattenmaker@woodriverenergy.com" TargetMode="External"/><Relationship Id="rId4" Type="http://schemas.openxmlformats.org/officeDocument/2006/relationships/hyperlink" Target="mailto:larry@iowaschoolfinanc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F05A8-B99D-44D5-BF02-B6400145D209}"/>
              </a:ext>
            </a:extLst>
          </p:cNvPr>
          <p:cNvSpPr/>
          <p:nvPr/>
        </p:nvSpPr>
        <p:spPr>
          <a:xfrm>
            <a:off x="0" y="335280"/>
            <a:ext cx="7189940" cy="867219"/>
          </a:xfrm>
          <a:prstGeom prst="rect">
            <a:avLst/>
          </a:prstGeom>
          <a:solidFill>
            <a:srgbClr val="296A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50CA3-4868-49AE-845F-4D4D1A60D395}"/>
              </a:ext>
            </a:extLst>
          </p:cNvPr>
          <p:cNvSpPr txBox="1"/>
          <p:nvPr/>
        </p:nvSpPr>
        <p:spPr>
          <a:xfrm>
            <a:off x="0" y="392430"/>
            <a:ext cx="718994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</a:rPr>
              <a:t>Iowa Local </a:t>
            </a: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</a:rPr>
              <a:t>Government</a:t>
            </a:r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</a:rPr>
              <a:t> Risk Pool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AF6E9E-0C69-4B25-B8FF-82A931B56C15}"/>
              </a:ext>
            </a:extLst>
          </p:cNvPr>
          <p:cNvSpPr/>
          <p:nvPr/>
        </p:nvSpPr>
        <p:spPr>
          <a:xfrm>
            <a:off x="0" y="1515649"/>
            <a:ext cx="6509858" cy="644443"/>
          </a:xfrm>
          <a:prstGeom prst="rect">
            <a:avLst/>
          </a:prstGeom>
          <a:solidFill>
            <a:srgbClr val="296A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EA924-222F-491A-9118-84A5E332617E}"/>
              </a:ext>
            </a:extLst>
          </p:cNvPr>
          <p:cNvSpPr txBox="1"/>
          <p:nvPr/>
        </p:nvSpPr>
        <p:spPr>
          <a:xfrm>
            <a:off x="-24436" y="1607037"/>
            <a:ext cx="6509858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Education Energy Group Natural Gas Program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43F3777-8889-4F27-B397-37F6D304E6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81" y="2652656"/>
            <a:ext cx="2300420" cy="28369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79BE9-D79E-4FA7-A98F-5EAD01EA90CA}"/>
              </a:ext>
            </a:extLst>
          </p:cNvPr>
          <p:cNvSpPr txBox="1"/>
          <p:nvPr/>
        </p:nvSpPr>
        <p:spPr>
          <a:xfrm>
            <a:off x="0" y="6650236"/>
            <a:ext cx="5597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2019 Iowa Local Government Risk Pool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31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95">
            <a:extLst>
              <a:ext uri="{FF2B5EF4-FFF2-40B4-BE49-F238E27FC236}">
                <a16:creationId xmlns:a16="http://schemas.microsoft.com/office/drawing/2014/main" id="{98F8327B-CC74-4182-AC58-4CDDE779199A}"/>
              </a:ext>
            </a:extLst>
          </p:cNvPr>
          <p:cNvSpPr/>
          <p:nvPr/>
        </p:nvSpPr>
        <p:spPr>
          <a:xfrm>
            <a:off x="0" y="561531"/>
            <a:ext cx="1009650" cy="505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296A5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4BA8D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3FDE1-772D-4E4A-9BF1-D83C570A944D}"/>
              </a:ext>
            </a:extLst>
          </p:cNvPr>
          <p:cNvSpPr txBox="1"/>
          <p:nvPr/>
        </p:nvSpPr>
        <p:spPr>
          <a:xfrm>
            <a:off x="1009650" y="460574"/>
            <a:ext cx="10989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</a:rPr>
              <a:t>What is the local government risk pool?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A96D65-4737-400E-AD4B-1F99B49BC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595" y="1688284"/>
            <a:ext cx="9547160" cy="40386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Lato" panose="020F0502020204030203" pitchFamily="34" charset="0"/>
              </a:rPr>
              <a:t>Term used when governmental entities </a:t>
            </a:r>
            <a:r>
              <a:rPr lang="en-US" sz="2200" i="1" dirty="0">
                <a:latin typeface="Lato" panose="020F0502020204030203" pitchFamily="34" charset="0"/>
              </a:rPr>
              <a:t>join together to collectively reduce costs, increase their buying power, or reduce risks.</a:t>
            </a:r>
            <a:r>
              <a:rPr lang="en-US" sz="2200" dirty="0">
                <a:latin typeface="Lato" panose="020F0502020204030203" pitchFamily="34" charset="0"/>
              </a:rPr>
              <a:t>  Used in federal &amp; state code language.</a:t>
            </a:r>
            <a:endParaRPr lang="en-US" sz="2200" i="1" dirty="0">
              <a:latin typeface="Lato" panose="020F0502020204030203" pitchFamily="34" charset="0"/>
            </a:endParaRPr>
          </a:p>
          <a:p>
            <a:r>
              <a:rPr lang="en-US" sz="2200" dirty="0">
                <a:latin typeface="Lato" panose="020F0502020204030203" pitchFamily="34" charset="0"/>
              </a:rPr>
              <a:t>The Iowa Local Government Risk Pool Commission (Iowa LGRP) is organized under Iowa Code Chapter 28E, and officially began in the fall of 2019 by three originating K-12 public school districts.</a:t>
            </a:r>
          </a:p>
          <a:p>
            <a:r>
              <a:rPr lang="en-US" sz="2200" dirty="0">
                <a:latin typeface="Lato" panose="020F0502020204030203" pitchFamily="34" charset="0"/>
              </a:rPr>
              <a:t>The Iowa LGRP has a Board of Directors responsible for oversight of the programs offered by the 28E.</a:t>
            </a:r>
          </a:p>
          <a:p>
            <a:r>
              <a:rPr lang="en-US" sz="2200" dirty="0">
                <a:latin typeface="Lato" panose="020F0502020204030203" pitchFamily="34" charset="0"/>
              </a:rPr>
              <a:t>Schools that wish to join the 28E approve an </a:t>
            </a:r>
            <a:r>
              <a:rPr lang="en-US" sz="2200" i="1" dirty="0">
                <a:latin typeface="Lato" panose="020F0502020204030203" pitchFamily="34" charset="0"/>
              </a:rPr>
              <a:t>Application &amp; Agreement to Join the Iowa LGRP</a:t>
            </a:r>
            <a:r>
              <a:rPr lang="en-US" sz="2200" dirty="0">
                <a:latin typeface="Lato" panose="020F0502020204030203" pitchFamily="34" charset="0"/>
              </a:rPr>
              <a:t> to become a member of the 28E entity.</a:t>
            </a:r>
          </a:p>
          <a:p>
            <a:r>
              <a:rPr lang="en-US" sz="2200" dirty="0">
                <a:latin typeface="Lato" panose="020F0502020204030203" pitchFamily="34" charset="0"/>
              </a:rPr>
              <a:t>Once a part of the 28E entity, the school district then has the </a:t>
            </a:r>
            <a:r>
              <a:rPr lang="en-US" sz="2200" i="1" dirty="0">
                <a:latin typeface="Lato" panose="020F0502020204030203" pitchFamily="34" charset="0"/>
              </a:rPr>
              <a:t>option</a:t>
            </a:r>
            <a:r>
              <a:rPr lang="en-US" sz="2200" dirty="0">
                <a:latin typeface="Lato" panose="020F0502020204030203" pitchFamily="34" charset="0"/>
              </a:rPr>
              <a:t> to participate for a given school year or contract term.</a:t>
            </a:r>
          </a:p>
          <a:p>
            <a:endParaRPr lang="en-US" sz="2200" dirty="0">
              <a:latin typeface="Lato" panose="020F0502020204030203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F2D3A50-D062-472A-9D23-5B711E638B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86" y="5495310"/>
            <a:ext cx="974738" cy="1202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C875B-B66B-43D6-8AD6-A8B494CCAD27}"/>
              </a:ext>
            </a:extLst>
          </p:cNvPr>
          <p:cNvSpPr txBox="1"/>
          <p:nvPr/>
        </p:nvSpPr>
        <p:spPr>
          <a:xfrm>
            <a:off x="0" y="6650236"/>
            <a:ext cx="5597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2019 Iowa Local Government Risk Pool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28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95">
            <a:extLst>
              <a:ext uri="{FF2B5EF4-FFF2-40B4-BE49-F238E27FC236}">
                <a16:creationId xmlns:a16="http://schemas.microsoft.com/office/drawing/2014/main" id="{98F8327B-CC74-4182-AC58-4CDDE779199A}"/>
              </a:ext>
            </a:extLst>
          </p:cNvPr>
          <p:cNvSpPr/>
          <p:nvPr/>
        </p:nvSpPr>
        <p:spPr>
          <a:xfrm>
            <a:off x="0" y="561531"/>
            <a:ext cx="1009650" cy="505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296A5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4BA8D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3FDE1-772D-4E4A-9BF1-D83C570A944D}"/>
              </a:ext>
            </a:extLst>
          </p:cNvPr>
          <p:cNvSpPr txBox="1"/>
          <p:nvPr/>
        </p:nvSpPr>
        <p:spPr>
          <a:xfrm>
            <a:off x="1009650" y="460574"/>
            <a:ext cx="10989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</a:rPr>
              <a:t>What is the Education Energy Group Program?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9F71F44-3DF5-4535-BE9A-72400F719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59" y="1663117"/>
            <a:ext cx="9964483" cy="40386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Lato" panose="020F0502020204030203" pitchFamily="34" charset="0"/>
              </a:rPr>
              <a:t>Districts remit a </a:t>
            </a:r>
            <a:r>
              <a:rPr lang="en-US" sz="2200" i="1" dirty="0">
                <a:latin typeface="Lato" panose="020F0502020204030203" pitchFamily="34" charset="0"/>
              </a:rPr>
              <a:t>single lump sum premium payment</a:t>
            </a:r>
            <a:r>
              <a:rPr lang="en-US" sz="2200" dirty="0">
                <a:latin typeface="Lato" panose="020F0502020204030203" pitchFamily="34" charset="0"/>
              </a:rPr>
              <a:t> at the beginning of the fiscal year for each enrolled meter.</a:t>
            </a:r>
          </a:p>
          <a:p>
            <a:r>
              <a:rPr lang="en-US" sz="2200" dirty="0">
                <a:latin typeface="Lato" panose="020F0502020204030203" pitchFamily="34" charset="0"/>
              </a:rPr>
              <a:t>This premium </a:t>
            </a:r>
            <a:r>
              <a:rPr lang="en-US" sz="2200" i="1" dirty="0">
                <a:latin typeface="Lato" panose="020F0502020204030203" pitchFamily="34" charset="0"/>
              </a:rPr>
              <a:t>covers all gas service requirements for the year</a:t>
            </a:r>
            <a:r>
              <a:rPr lang="en-US" sz="2200" dirty="0">
                <a:latin typeface="Lato" panose="020F0502020204030203" pitchFamily="34" charset="0"/>
              </a:rPr>
              <a:t> (from utility expenses to the gas itself).  Participants receive no gas utility bills.</a:t>
            </a:r>
          </a:p>
          <a:p>
            <a:r>
              <a:rPr lang="en-US" sz="2200" i="1" dirty="0">
                <a:latin typeface="Lato" panose="020F0502020204030203" pitchFamily="34" charset="0"/>
              </a:rPr>
              <a:t>The premium is based on historical usage, calculated at the gas prices the Iowa LGRP procures, plus a risk premium to establish a fixed budget.  The wholesale gas cost itself is passed through to the premium with no additional markup.</a:t>
            </a:r>
            <a:r>
              <a:rPr lang="en-US" sz="2200" dirty="0">
                <a:latin typeface="Lato" panose="020F0502020204030203" pitchFamily="34" charset="0"/>
              </a:rPr>
              <a:t> (Discussed more later)</a:t>
            </a:r>
          </a:p>
          <a:p>
            <a:r>
              <a:rPr lang="en-US" sz="2200" i="1" dirty="0">
                <a:latin typeface="Lato" panose="020F0502020204030203" pitchFamily="34" charset="0"/>
              </a:rPr>
              <a:t>All risks are then transferred to service providers</a:t>
            </a:r>
            <a:r>
              <a:rPr lang="en-US" sz="2200" dirty="0">
                <a:latin typeface="Lato" panose="020F0502020204030203" pitchFamily="34" charset="0"/>
              </a:rPr>
              <a:t> so the district has budget certainty and known heating costs for the fiscal year.</a:t>
            </a:r>
          </a:p>
          <a:p>
            <a:r>
              <a:rPr lang="en-US" sz="2200" dirty="0">
                <a:latin typeface="Lato" panose="020F0502020204030203" pitchFamily="34" charset="0"/>
              </a:rPr>
              <a:t>As with other products that transfer risk, </a:t>
            </a:r>
            <a:r>
              <a:rPr lang="en-US" sz="2200" i="1" dirty="0">
                <a:latin typeface="Lato" panose="020F0502020204030203" pitchFamily="34" charset="0"/>
              </a:rPr>
              <a:t>there is a tradeoff between cost and certainty.</a:t>
            </a:r>
            <a:r>
              <a:rPr lang="en-US" sz="2200" dirty="0">
                <a:latin typeface="Lato" panose="020F0502020204030203" pitchFamily="34" charset="0"/>
              </a:rPr>
              <a:t>  In most years, your district may not save money, but it will </a:t>
            </a:r>
            <a:r>
              <a:rPr lang="en-US" sz="2200" i="1" dirty="0">
                <a:latin typeface="Lato" panose="020F0502020204030203" pitchFamily="34" charset="0"/>
              </a:rPr>
              <a:t>protect you</a:t>
            </a:r>
            <a:r>
              <a:rPr lang="en-US" sz="2200" dirty="0">
                <a:latin typeface="Lato" panose="020F0502020204030203" pitchFamily="34" charset="0"/>
              </a:rPr>
              <a:t> from rare events such as super cold winters or the impact of hurricanes reducing production or other items that send costs soaring.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97B0D85-20CA-4342-B488-28B6F21E8E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86" y="5495310"/>
            <a:ext cx="974738" cy="1202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F58E37-DE75-4919-A733-EB63C5C59278}"/>
              </a:ext>
            </a:extLst>
          </p:cNvPr>
          <p:cNvSpPr txBox="1"/>
          <p:nvPr/>
        </p:nvSpPr>
        <p:spPr>
          <a:xfrm>
            <a:off x="0" y="6650236"/>
            <a:ext cx="5597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2019 Iowa Local Government Risk Pool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41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95">
            <a:extLst>
              <a:ext uri="{FF2B5EF4-FFF2-40B4-BE49-F238E27FC236}">
                <a16:creationId xmlns:a16="http://schemas.microsoft.com/office/drawing/2014/main" id="{98F8327B-CC74-4182-AC58-4CDDE779199A}"/>
              </a:ext>
            </a:extLst>
          </p:cNvPr>
          <p:cNvSpPr/>
          <p:nvPr/>
        </p:nvSpPr>
        <p:spPr>
          <a:xfrm>
            <a:off x="0" y="561531"/>
            <a:ext cx="1009650" cy="505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296A5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4BA8D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3FDE1-772D-4E4A-9BF1-D83C570A944D}"/>
              </a:ext>
            </a:extLst>
          </p:cNvPr>
          <p:cNvSpPr txBox="1"/>
          <p:nvPr/>
        </p:nvSpPr>
        <p:spPr>
          <a:xfrm>
            <a:off x="1009650" y="460574"/>
            <a:ext cx="10989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</a:rPr>
              <a:t>What is the Education Energy Group Program?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657AF0-1AF7-47D4-BBE4-408396F1B891}"/>
              </a:ext>
            </a:extLst>
          </p:cNvPr>
          <p:cNvSpPr txBox="1">
            <a:spLocks/>
          </p:cNvSpPr>
          <p:nvPr/>
        </p:nvSpPr>
        <p:spPr>
          <a:xfrm>
            <a:off x="1009650" y="1621172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Lato" panose="020F0502020204030203" pitchFamily="34" charset="0"/>
              </a:rPr>
              <a:t>This is </a:t>
            </a:r>
            <a:r>
              <a:rPr lang="en-US" sz="2200" i="1" dirty="0">
                <a:latin typeface="Lato" panose="020F0502020204030203" pitchFamily="34" charset="0"/>
              </a:rPr>
              <a:t>not an insurance program</a:t>
            </a:r>
            <a:r>
              <a:rPr lang="en-US" sz="2200" dirty="0">
                <a:latin typeface="Lato" panose="020F0502020204030203" pitchFamily="34" charset="0"/>
              </a:rPr>
              <a:t>, according to the Iowa Insurance Division and Iowa laws.  Rather, this is a local government risk pool through which governmental entities </a:t>
            </a:r>
            <a:r>
              <a:rPr lang="en-US" sz="2200" i="1" dirty="0">
                <a:latin typeface="Lato" panose="020F0502020204030203" pitchFamily="34" charset="0"/>
              </a:rPr>
              <a:t>join together to pool and transfer risks</a:t>
            </a:r>
            <a:r>
              <a:rPr lang="en-US" sz="2200" dirty="0">
                <a:latin typeface="Lato" panose="020F0502020204030203" pitchFamily="34" charset="0"/>
              </a:rPr>
              <a:t>.</a:t>
            </a:r>
          </a:p>
          <a:p>
            <a:r>
              <a:rPr lang="en-US" sz="2200" dirty="0">
                <a:latin typeface="Lato" panose="020F0502020204030203" pitchFamily="34" charset="0"/>
              </a:rPr>
              <a:t>According to an opinion issued by Iowa’s Auditor of State, </a:t>
            </a:r>
            <a:r>
              <a:rPr lang="en-US" sz="2200" i="1" dirty="0">
                <a:latin typeface="Lato" panose="020F0502020204030203" pitchFamily="34" charset="0"/>
              </a:rPr>
              <a:t>the premium may be paid from the district’s Management Fund.</a:t>
            </a:r>
          </a:p>
          <a:p>
            <a:r>
              <a:rPr lang="en-US" sz="2200" dirty="0">
                <a:latin typeface="Lato" panose="020F0502020204030203" pitchFamily="34" charset="0"/>
              </a:rPr>
              <a:t>If premiums are paid from the district’s Management Fund, that will also ensure your </a:t>
            </a:r>
            <a:r>
              <a:rPr lang="en-US" sz="2200" i="1" dirty="0">
                <a:latin typeface="Lato" panose="020F0502020204030203" pitchFamily="34" charset="0"/>
              </a:rPr>
              <a:t>General Fund will not be impacted</a:t>
            </a:r>
            <a:r>
              <a:rPr lang="en-US" sz="2200" dirty="0">
                <a:latin typeface="Lato" panose="020F0502020204030203" pitchFamily="34" charset="0"/>
              </a:rPr>
              <a:t> regardless of weather events or other gas market supply issues, independent of any long run overall </a:t>
            </a:r>
            <a:r>
              <a:rPr lang="en-US" sz="2200">
                <a:latin typeface="Lato" panose="020F0502020204030203" pitchFamily="34" charset="0"/>
              </a:rPr>
              <a:t>savings.</a:t>
            </a:r>
            <a:endParaRPr lang="en-US" sz="2200" dirty="0">
              <a:latin typeface="Lato" panose="020F0502020204030203" pitchFamily="34" charset="0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902B35F-E467-45B1-B9E9-374C5A6488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86" y="5495310"/>
            <a:ext cx="974738" cy="1202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3628A4-1C1D-4FCF-9E37-044118797B62}"/>
              </a:ext>
            </a:extLst>
          </p:cNvPr>
          <p:cNvSpPr txBox="1"/>
          <p:nvPr/>
        </p:nvSpPr>
        <p:spPr>
          <a:xfrm>
            <a:off x="0" y="6650236"/>
            <a:ext cx="5597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2019 Iowa Local Government Risk Pool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96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95">
            <a:extLst>
              <a:ext uri="{FF2B5EF4-FFF2-40B4-BE49-F238E27FC236}">
                <a16:creationId xmlns:a16="http://schemas.microsoft.com/office/drawing/2014/main" id="{98F8327B-CC74-4182-AC58-4CDDE779199A}"/>
              </a:ext>
            </a:extLst>
          </p:cNvPr>
          <p:cNvSpPr/>
          <p:nvPr/>
        </p:nvSpPr>
        <p:spPr>
          <a:xfrm>
            <a:off x="0" y="561531"/>
            <a:ext cx="1009650" cy="505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296A5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4BA8D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3FDE1-772D-4E4A-9BF1-D83C570A944D}"/>
              </a:ext>
            </a:extLst>
          </p:cNvPr>
          <p:cNvSpPr txBox="1"/>
          <p:nvPr/>
        </p:nvSpPr>
        <p:spPr>
          <a:xfrm>
            <a:off x="1009650" y="460574"/>
            <a:ext cx="10989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</a:rPr>
              <a:t>How are premiums determined?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F9AAA-AE8C-4581-B479-95A501459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536654"/>
            <a:ext cx="9766380" cy="4794698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>
                <a:latin typeface="Lato" panose="020F0502020204030203" pitchFamily="34" charset="0"/>
              </a:rPr>
              <a:t>Gas expenditures are calculated by taking usage for each meter multiplied by the price of the gas itself, transportation, tariffs, taxes, and administrative fees.</a:t>
            </a:r>
          </a:p>
          <a:p>
            <a:r>
              <a:rPr lang="en-US" sz="2600" i="1" dirty="0">
                <a:latin typeface="Lato" panose="020F0502020204030203" pitchFamily="34" charset="0"/>
              </a:rPr>
              <a:t>Anticipated usage</a:t>
            </a:r>
            <a:r>
              <a:rPr lang="en-US" sz="2600" dirty="0">
                <a:latin typeface="Lato" panose="020F0502020204030203" pitchFamily="34" charset="0"/>
              </a:rPr>
              <a:t> for each meter is determined by reviewing historical information and </a:t>
            </a:r>
            <a:r>
              <a:rPr lang="en-US" sz="2600" i="1" dirty="0">
                <a:latin typeface="Lato" panose="020F0502020204030203" pitchFamily="34" charset="0"/>
              </a:rPr>
              <a:t>taking into account any known material changes</a:t>
            </a:r>
            <a:r>
              <a:rPr lang="en-US" sz="2600" dirty="0">
                <a:latin typeface="Lato" panose="020F0502020204030203" pitchFamily="34" charset="0"/>
              </a:rPr>
              <a:t> anticipated by the school district (such as a building opening or closing).  </a:t>
            </a:r>
          </a:p>
          <a:p>
            <a:r>
              <a:rPr lang="en-US" sz="2600" dirty="0">
                <a:latin typeface="Lato" panose="020F0502020204030203" pitchFamily="34" charset="0"/>
              </a:rPr>
              <a:t>The Iowa LGRP service providers </a:t>
            </a:r>
            <a:r>
              <a:rPr lang="en-US" sz="2600" i="1" dirty="0">
                <a:latin typeface="Lato" panose="020F0502020204030203" pitchFamily="34" charset="0"/>
              </a:rPr>
              <a:t>lock in gas purchases</a:t>
            </a:r>
            <a:r>
              <a:rPr lang="en-US" sz="2600" dirty="0">
                <a:latin typeface="Lato" panose="020F0502020204030203" pitchFamily="34" charset="0"/>
              </a:rPr>
              <a:t> for pool participants </a:t>
            </a:r>
            <a:r>
              <a:rPr lang="en-US" sz="2600" i="1" dirty="0">
                <a:latin typeface="Lato" panose="020F0502020204030203" pitchFamily="34" charset="0"/>
              </a:rPr>
              <a:t>at a fixed price</a:t>
            </a:r>
            <a:r>
              <a:rPr lang="en-US" sz="2600" dirty="0">
                <a:latin typeface="Lato" panose="020F0502020204030203" pitchFamily="34" charset="0"/>
              </a:rPr>
              <a:t> for the gas itself.  The </a:t>
            </a:r>
            <a:r>
              <a:rPr lang="en-US" sz="2600" i="1" dirty="0">
                <a:latin typeface="Lato" panose="020F0502020204030203" pitchFamily="34" charset="0"/>
              </a:rPr>
              <a:t>service providers assume the risk</a:t>
            </a:r>
            <a:r>
              <a:rPr lang="en-US" sz="2600" dirty="0">
                <a:latin typeface="Lato" panose="020F0502020204030203" pitchFamily="34" charset="0"/>
              </a:rPr>
              <a:t> associated with winter heating needs that exceed historical usage.</a:t>
            </a:r>
          </a:p>
          <a:p>
            <a:r>
              <a:rPr lang="en-US" sz="2600" dirty="0">
                <a:latin typeface="Lato" panose="020F0502020204030203" pitchFamily="34" charset="0"/>
              </a:rPr>
              <a:t>The transportation costs, tariffs, taxes and administrative fees from the utilities are generally known, however they can change.  The risk of any changes would be borne by the service providers.</a:t>
            </a:r>
          </a:p>
          <a:p>
            <a:r>
              <a:rPr lang="en-US" sz="2600" dirty="0">
                <a:latin typeface="Lato" panose="020F0502020204030203" pitchFamily="34" charset="0"/>
              </a:rPr>
              <a:t>The </a:t>
            </a:r>
            <a:r>
              <a:rPr lang="en-US" sz="2600" i="1" dirty="0">
                <a:latin typeface="Lato" panose="020F0502020204030203" pitchFamily="34" charset="0"/>
              </a:rPr>
              <a:t>Iowa LGRP limits underwriting profits of its service providers</a:t>
            </a:r>
            <a:r>
              <a:rPr lang="en-US" sz="2600" dirty="0">
                <a:latin typeface="Lato" panose="020F0502020204030203" pitchFamily="34" charset="0"/>
              </a:rPr>
              <a:t>.  In the event that profits exceed the profit threshold, Iowa LGRP is empowered to distribute refunds of excess premium back to participants</a:t>
            </a:r>
            <a:r>
              <a:rPr lang="en-US" dirty="0"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A0BAD01-7F91-49C9-BAF8-EF98B03C75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86" y="5495310"/>
            <a:ext cx="974738" cy="1202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0DE510-7758-4F16-AC9B-8A6289D9E508}"/>
              </a:ext>
            </a:extLst>
          </p:cNvPr>
          <p:cNvSpPr txBox="1"/>
          <p:nvPr/>
        </p:nvSpPr>
        <p:spPr>
          <a:xfrm>
            <a:off x="0" y="6650236"/>
            <a:ext cx="5597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2019 Iowa Local Government Risk Pool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36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95">
            <a:extLst>
              <a:ext uri="{FF2B5EF4-FFF2-40B4-BE49-F238E27FC236}">
                <a16:creationId xmlns:a16="http://schemas.microsoft.com/office/drawing/2014/main" id="{98F8327B-CC74-4182-AC58-4CDDE779199A}"/>
              </a:ext>
            </a:extLst>
          </p:cNvPr>
          <p:cNvSpPr/>
          <p:nvPr/>
        </p:nvSpPr>
        <p:spPr>
          <a:xfrm>
            <a:off x="0" y="561531"/>
            <a:ext cx="1009650" cy="505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296A5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4BA8D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3FDE1-772D-4E4A-9BF1-D83C570A944D}"/>
              </a:ext>
            </a:extLst>
          </p:cNvPr>
          <p:cNvSpPr txBox="1"/>
          <p:nvPr/>
        </p:nvSpPr>
        <p:spPr>
          <a:xfrm>
            <a:off x="1009650" y="460574"/>
            <a:ext cx="10989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</a:rPr>
              <a:t>What happens if prices go up or down?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ACD308-95B0-462E-BD49-4A68E8DE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40" y="1219009"/>
            <a:ext cx="7989233" cy="528824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403D0F-41DD-4AE9-AC94-C7B9374F52AB}"/>
              </a:ext>
            </a:extLst>
          </p:cNvPr>
          <p:cNvSpPr txBox="1">
            <a:spLocks/>
          </p:cNvSpPr>
          <p:nvPr/>
        </p:nvSpPr>
        <p:spPr>
          <a:xfrm>
            <a:off x="9247094" y="1335740"/>
            <a:ext cx="2751866" cy="476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Lato" panose="020F0502020204030203" pitchFamily="34" charset="0"/>
              </a:rPr>
              <a:t>If pricing &amp; usage are exactly as anticipated, the school pays slightly more.</a:t>
            </a:r>
          </a:p>
          <a:p>
            <a:r>
              <a:rPr lang="en-US" sz="1800" dirty="0">
                <a:latin typeface="Lato" panose="020F0502020204030203" pitchFamily="34" charset="0"/>
              </a:rPr>
              <a:t>If pricing &amp; usage increase, school pays significantly less.</a:t>
            </a:r>
          </a:p>
          <a:p>
            <a:r>
              <a:rPr lang="en-US" sz="1800" dirty="0">
                <a:latin typeface="Lato" panose="020F0502020204030203" pitchFamily="34" charset="0"/>
              </a:rPr>
              <a:t>If pricing &amp; usage decrease, school pays significantly more.</a:t>
            </a:r>
          </a:p>
          <a:p>
            <a:r>
              <a:rPr lang="en-US" sz="1800" dirty="0">
                <a:latin typeface="Lato" panose="020F0502020204030203" pitchFamily="34" charset="0"/>
              </a:rPr>
              <a:t>But in all scenarios, school has budget certainty knowing their annual premium, and has protected their General Fund.</a:t>
            </a:r>
          </a:p>
          <a:p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56265A4-4EB9-4598-BD64-86459DE565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86" y="5495310"/>
            <a:ext cx="974738" cy="1202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0301BA-BEFE-4DAC-ADB8-079D79912457}"/>
              </a:ext>
            </a:extLst>
          </p:cNvPr>
          <p:cNvSpPr txBox="1"/>
          <p:nvPr/>
        </p:nvSpPr>
        <p:spPr>
          <a:xfrm>
            <a:off x="0" y="6650236"/>
            <a:ext cx="5597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2019 Iowa Local Government Risk Pool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30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95">
            <a:extLst>
              <a:ext uri="{FF2B5EF4-FFF2-40B4-BE49-F238E27FC236}">
                <a16:creationId xmlns:a16="http://schemas.microsoft.com/office/drawing/2014/main" id="{98F8327B-CC74-4182-AC58-4CDDE779199A}"/>
              </a:ext>
            </a:extLst>
          </p:cNvPr>
          <p:cNvSpPr/>
          <p:nvPr/>
        </p:nvSpPr>
        <p:spPr>
          <a:xfrm>
            <a:off x="0" y="561531"/>
            <a:ext cx="1009650" cy="505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296A5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4BA8D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3FDE1-772D-4E4A-9BF1-D83C570A944D}"/>
              </a:ext>
            </a:extLst>
          </p:cNvPr>
          <p:cNvSpPr txBox="1"/>
          <p:nvPr/>
        </p:nvSpPr>
        <p:spPr>
          <a:xfrm>
            <a:off x="1009650" y="460574"/>
            <a:ext cx="10989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</a:rPr>
              <a:t>What happens if a rate event occurs, can my district be assessed for additional premium?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164F1E-F70E-41D2-B9D2-04E09A92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49" y="2052942"/>
            <a:ext cx="10701555" cy="4243527"/>
          </a:xfrm>
        </p:spPr>
        <p:txBody>
          <a:bodyPr>
            <a:noAutofit/>
          </a:bodyPr>
          <a:lstStyle/>
          <a:p>
            <a:r>
              <a:rPr lang="en-US" sz="2200" dirty="0">
                <a:latin typeface="Lato" panose="020F0502020204030203" pitchFamily="34" charset="0"/>
              </a:rPr>
              <a:t>The total premium in the Participation Agreement is the entire amount a school district will owe for participating meters during the term of the Agreement, </a:t>
            </a:r>
            <a:r>
              <a:rPr lang="en-US" sz="2200" i="1" dirty="0">
                <a:latin typeface="Lato" panose="020F0502020204030203" pitchFamily="34" charset="0"/>
              </a:rPr>
              <a:t>unless the district experiences a “material event”</a:t>
            </a:r>
            <a:r>
              <a:rPr lang="en-US" sz="2200" dirty="0">
                <a:latin typeface="Lato" panose="020F0502020204030203" pitchFamily="34" charset="0"/>
              </a:rPr>
              <a:t>. </a:t>
            </a:r>
          </a:p>
          <a:p>
            <a:r>
              <a:rPr lang="en-US" sz="2200" dirty="0">
                <a:latin typeface="Lato" panose="020F0502020204030203" pitchFamily="34" charset="0"/>
              </a:rPr>
              <a:t>The definition of a material event is defined in the Participation Agreement but includes </a:t>
            </a:r>
            <a:r>
              <a:rPr lang="en-US" sz="2200" i="1" dirty="0">
                <a:latin typeface="Lato" panose="020F0502020204030203" pitchFamily="34" charset="0"/>
              </a:rPr>
              <a:t>adding or removing a building, changing equipment, etc</a:t>
            </a:r>
            <a:r>
              <a:rPr lang="en-US" sz="2200" dirty="0">
                <a:latin typeface="Lato" panose="020F0502020204030203" pitchFamily="34" charset="0"/>
              </a:rPr>
              <a:t>.  It is important to notify the service providers right away if you experience or anticipate experiencing a material event.  Material events may result in an additional premium owed or a refund of premium.</a:t>
            </a:r>
          </a:p>
          <a:p>
            <a:r>
              <a:rPr lang="en-US" sz="2200" i="1" dirty="0">
                <a:latin typeface="Lato" panose="020F0502020204030203" pitchFamily="34" charset="0"/>
              </a:rPr>
              <a:t>Outside of material events, there will be no additional charges or assessments to the district.  Risks are borne by the service providers.</a:t>
            </a:r>
          </a:p>
          <a:p>
            <a:r>
              <a:rPr lang="en-US" sz="2200" dirty="0">
                <a:latin typeface="Lato" panose="020F0502020204030203" pitchFamily="34" charset="0"/>
              </a:rPr>
              <a:t>The Participation Agreement commits a district for participation only for the term defined in the Agreement.  </a:t>
            </a:r>
            <a:r>
              <a:rPr lang="en-US" sz="2200" i="1" dirty="0">
                <a:latin typeface="Lato" panose="020F0502020204030203" pitchFamily="34" charset="0"/>
              </a:rPr>
              <a:t>The district can choose whether or not they wish to participate in subsequent fiscal years</a:t>
            </a:r>
            <a:r>
              <a:rPr lang="en-US" sz="2200" dirty="0">
                <a:latin typeface="Lato" panose="020F0502020204030203" pitchFamily="34" charset="0"/>
              </a:rPr>
              <a:t> with new Participation Agreements.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54698CF-8664-410E-8074-29D585B2C0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86" y="5495310"/>
            <a:ext cx="974738" cy="1202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E69493-9E70-45A7-A57A-ED83049475AA}"/>
              </a:ext>
            </a:extLst>
          </p:cNvPr>
          <p:cNvSpPr txBox="1"/>
          <p:nvPr/>
        </p:nvSpPr>
        <p:spPr>
          <a:xfrm>
            <a:off x="0" y="6650236"/>
            <a:ext cx="5597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2019 Iowa Local Government Risk Pool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82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95">
            <a:extLst>
              <a:ext uri="{FF2B5EF4-FFF2-40B4-BE49-F238E27FC236}">
                <a16:creationId xmlns:a16="http://schemas.microsoft.com/office/drawing/2014/main" id="{98F8327B-CC74-4182-AC58-4CDDE779199A}"/>
              </a:ext>
            </a:extLst>
          </p:cNvPr>
          <p:cNvSpPr/>
          <p:nvPr/>
        </p:nvSpPr>
        <p:spPr>
          <a:xfrm>
            <a:off x="0" y="561531"/>
            <a:ext cx="1009650" cy="505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296A5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4BA8D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3FDE1-772D-4E4A-9BF1-D83C570A944D}"/>
              </a:ext>
            </a:extLst>
          </p:cNvPr>
          <p:cNvSpPr txBox="1"/>
          <p:nvPr/>
        </p:nvSpPr>
        <p:spPr>
          <a:xfrm>
            <a:off x="1009650" y="460574"/>
            <a:ext cx="10989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</a:rPr>
              <a:t>Next Steps?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A9F6F7-8243-4C1C-964E-DAA9DEB3DC3C}"/>
              </a:ext>
            </a:extLst>
          </p:cNvPr>
          <p:cNvSpPr txBox="1">
            <a:spLocks/>
          </p:cNvSpPr>
          <p:nvPr/>
        </p:nvSpPr>
        <p:spPr>
          <a:xfrm>
            <a:off x="504825" y="1486887"/>
            <a:ext cx="9872871" cy="4722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>
                <a:latin typeface="Lato" panose="020F0502020204030203" pitchFamily="34" charset="0"/>
              </a:rPr>
              <a:t>Quote/Participation Agreement based on historical information</a:t>
            </a:r>
          </a:p>
          <a:p>
            <a:pPr lvl="1"/>
            <a:r>
              <a:rPr lang="en-US" sz="2200" dirty="0">
                <a:latin typeface="Lato" panose="020F0502020204030203" pitchFamily="34" charset="0"/>
              </a:rPr>
              <a:t>Join the Iowa LGRP 28E entity</a:t>
            </a:r>
          </a:p>
          <a:p>
            <a:pPr lvl="1"/>
            <a:r>
              <a:rPr lang="en-US" sz="2200" dirty="0">
                <a:latin typeface="Lato" panose="020F0502020204030203" pitchFamily="34" charset="0"/>
              </a:rPr>
              <a:t>Participate in the Education Energy Program</a:t>
            </a:r>
          </a:p>
          <a:p>
            <a:pPr lvl="1"/>
            <a:r>
              <a:rPr lang="en-US" sz="2200" dirty="0">
                <a:latin typeface="Lato" panose="020F0502020204030203" pitchFamily="34" charset="0"/>
              </a:rPr>
              <a:t>Other steps/paperwork/questions</a:t>
            </a:r>
          </a:p>
          <a:p>
            <a:pPr lvl="1"/>
            <a:endParaRPr lang="en-US" sz="2200" dirty="0">
              <a:latin typeface="Lato" panose="020F0502020204030203" pitchFamily="34" charset="0"/>
            </a:endParaRPr>
          </a:p>
          <a:p>
            <a:pPr marL="457200" lvl="1" indent="0">
              <a:buNone/>
            </a:pPr>
            <a:endParaRPr lang="en-US" sz="1800" b="1" u="sng" dirty="0">
              <a:latin typeface="Lato" panose="020F0502020204030203" pitchFamily="34" charset="0"/>
            </a:endParaRPr>
          </a:p>
          <a:p>
            <a:pPr marL="457200" lvl="1" indent="0">
              <a:buNone/>
            </a:pPr>
            <a:r>
              <a:rPr lang="en-US" sz="1800" b="1" u="sng" dirty="0">
                <a:latin typeface="Lato" panose="020F0502020204030203" pitchFamily="34" charset="0"/>
              </a:rPr>
              <a:t>Questions:</a:t>
            </a:r>
          </a:p>
          <a:p>
            <a:pPr lvl="2"/>
            <a:r>
              <a:rPr lang="en-US" sz="1800" dirty="0">
                <a:latin typeface="Lato" panose="020F0502020204030203" pitchFamily="34" charset="0"/>
              </a:rPr>
              <a:t>Jen Albers, </a:t>
            </a:r>
            <a:r>
              <a:rPr lang="en-US" sz="1800" dirty="0"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jen@iowaschoolfinance.com</a:t>
            </a:r>
            <a:r>
              <a:rPr lang="en-US" sz="1800" dirty="0">
                <a:latin typeface="Lato" panose="020F0502020204030203" pitchFamily="34" charset="0"/>
              </a:rPr>
              <a:t>, (515) 251-5970 x4</a:t>
            </a:r>
          </a:p>
          <a:p>
            <a:pPr lvl="2"/>
            <a:r>
              <a:rPr lang="en-US" sz="1800" dirty="0">
                <a:latin typeface="Lato" panose="020F0502020204030203" pitchFamily="34" charset="0"/>
              </a:rPr>
              <a:t>Jon Muller, </a:t>
            </a:r>
            <a:r>
              <a:rPr lang="en-US" sz="1800" dirty="0"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jon@iowaschoolfinance.com</a:t>
            </a:r>
            <a:r>
              <a:rPr lang="en-US" sz="1800" dirty="0">
                <a:latin typeface="Lato" panose="020F0502020204030203" pitchFamily="34" charset="0"/>
              </a:rPr>
              <a:t>, (515) 251-5970 x7</a:t>
            </a:r>
          </a:p>
          <a:p>
            <a:pPr lvl="2"/>
            <a:r>
              <a:rPr lang="en-US" sz="1800" dirty="0">
                <a:latin typeface="Lato" panose="020F0502020204030203" pitchFamily="34" charset="0"/>
              </a:rPr>
              <a:t>Larry Sigel, </a:t>
            </a:r>
            <a:r>
              <a:rPr lang="en-US" sz="1800" dirty="0"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larry@iowaschoolfinance.com</a:t>
            </a:r>
            <a:r>
              <a:rPr lang="en-US" sz="1800" dirty="0">
                <a:latin typeface="Lato" panose="020F0502020204030203" pitchFamily="34" charset="0"/>
              </a:rPr>
              <a:t>, (515) 251-5970 x3</a:t>
            </a:r>
          </a:p>
          <a:p>
            <a:pPr lvl="2"/>
            <a:r>
              <a:rPr lang="en-US" sz="1800" dirty="0">
                <a:latin typeface="Lato" panose="020F0502020204030203" pitchFamily="34" charset="0"/>
              </a:rPr>
              <a:t>Don </a:t>
            </a:r>
            <a:r>
              <a:rPr lang="en-US" sz="1800" dirty="0" err="1">
                <a:latin typeface="Lato" panose="020F0502020204030203" pitchFamily="34" charset="0"/>
              </a:rPr>
              <a:t>Krattenmaker</a:t>
            </a:r>
            <a:r>
              <a:rPr lang="en-US" sz="1800" dirty="0">
                <a:latin typeface="Lato" panose="020F0502020204030203" pitchFamily="34" charset="0"/>
              </a:rPr>
              <a:t>, </a:t>
            </a:r>
            <a:r>
              <a:rPr lang="en-US" sz="1800" dirty="0"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don.krattenmaker@woodriverenergy.com</a:t>
            </a:r>
            <a:r>
              <a:rPr lang="en-US" sz="1800" dirty="0">
                <a:latin typeface="Lato" panose="020F0502020204030203" pitchFamily="34" charset="0"/>
              </a:rPr>
              <a:t>, (888) 510-9315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28131B1-9954-4E6D-A5F8-DEC8823CD9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86" y="5495310"/>
            <a:ext cx="974738" cy="1202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51B4EC-2ED2-4882-841E-C679BB69517F}"/>
              </a:ext>
            </a:extLst>
          </p:cNvPr>
          <p:cNvSpPr txBox="1"/>
          <p:nvPr/>
        </p:nvSpPr>
        <p:spPr>
          <a:xfrm>
            <a:off x="0" y="6650236"/>
            <a:ext cx="5597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2019 Iowa Local Government Risk Pool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29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7A91A8D23FF64D80F6572017F7938A" ma:contentTypeVersion="13" ma:contentTypeDescription="Create a new document." ma:contentTypeScope="" ma:versionID="3ca02ba1552b02ca5e7108de0b803aed">
  <xsd:schema xmlns:xsd="http://www.w3.org/2001/XMLSchema" xmlns:xs="http://www.w3.org/2001/XMLSchema" xmlns:p="http://schemas.microsoft.com/office/2006/metadata/properties" xmlns:ns3="ff403ba6-88dd-443b-b296-54af16f9c0a1" xmlns:ns4="8e8cc699-c499-45fc-a454-d59614f7f6b7" targetNamespace="http://schemas.microsoft.com/office/2006/metadata/properties" ma:root="true" ma:fieldsID="342b207a326679e3b727a42ef22ae7dc" ns3:_="" ns4:_="">
    <xsd:import namespace="ff403ba6-88dd-443b-b296-54af16f9c0a1"/>
    <xsd:import namespace="8e8cc699-c499-45fc-a454-d59614f7f6b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03ba6-88dd-443b-b296-54af16f9c0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cc699-c499-45fc-a454-d59614f7f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53A362-E60D-4C3A-B5A4-47E784FE9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403ba6-88dd-443b-b296-54af16f9c0a1"/>
    <ds:schemaRef ds:uri="8e8cc699-c499-45fc-a454-d59614f7f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6C86F7-7AFF-418D-959D-6136DEB90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571FA-864B-463C-9079-7A1924C969D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8273</TotalTime>
  <Words>1011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Gill Sans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Van Wyk</dc:creator>
  <cp:lastModifiedBy>Athena Simpson</cp:lastModifiedBy>
  <cp:revision>16</cp:revision>
  <dcterms:created xsi:type="dcterms:W3CDTF">2019-10-11T15:28:16Z</dcterms:created>
  <dcterms:modified xsi:type="dcterms:W3CDTF">2020-07-22T16:35:10Z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0x010100B17A91A8D23FF64D80F6572017F7938A</vt:lpwstr>
  </property>
</Properties>
</file>